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89" r:id="rId4"/>
    <p:sldId id="288" r:id="rId5"/>
    <p:sldId id="296" r:id="rId6"/>
    <p:sldId id="282" r:id="rId7"/>
    <p:sldId id="307" r:id="rId8"/>
    <p:sldId id="284" r:id="rId9"/>
    <p:sldId id="285" r:id="rId10"/>
    <p:sldId id="28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36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704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11A64-167D-49CB-A329-9ABAE6B16BFB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CF490-53C8-4EF8-8A49-53DFE2B8D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49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9D359-0B54-4624-98DC-B1CEFB415A14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B7FF9-742A-4FF4-B15A-1EAB9F89B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1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the help of </a:t>
            </a:r>
            <a:r>
              <a:rPr lang="en-US" dirty="0" err="1" smtClean="0"/>
              <a:t>LeptiCore</a:t>
            </a:r>
            <a:r>
              <a:rPr lang="en-US" dirty="0" smtClean="0"/>
              <a:t>®, a clinically-proven, patent-pending, all-natural ingredient designed specifically to promote healthy weight management.*</a:t>
            </a:r>
          </a:p>
          <a:p>
            <a:endParaRPr lang="en-US" dirty="0" smtClean="0"/>
          </a:p>
          <a:p>
            <a:r>
              <a:rPr lang="en-US" dirty="0" smtClean="0"/>
              <a:t>These carbohydrates can elevate blood sugar levels, increasing insulin. This can cause the body to store additional fat, triggering </a:t>
            </a:r>
            <a:r>
              <a:rPr lang="en-US" dirty="0" err="1" smtClean="0"/>
              <a:t>leptin</a:t>
            </a:r>
            <a:r>
              <a:rPr lang="en-US" dirty="0" smtClean="0"/>
              <a:t>, causing you to eat and over-consume. Finally, TLS CORE Fat &amp; </a:t>
            </a:r>
            <a:r>
              <a:rPr lang="en-US" dirty="0" err="1" smtClean="0"/>
              <a:t>Carb</a:t>
            </a:r>
            <a:r>
              <a:rPr lang="en-US" dirty="0" smtClean="0"/>
              <a:t> Inhibitor helps to stop the body from converting excess carbohydrates into fat.*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6A50E-031C-C64C-B5A8-0540E7B3239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3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388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70" tIns="45285" rIns="90570" bIns="4528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  <p:sp>
        <p:nvSpPr>
          <p:cNvPr id="161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0" tIns="45285" rIns="90570" bIns="45285" anchor="b"/>
          <a:lstStyle>
            <a:lvl1pPr defTabSz="8445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685800" indent="-263525" defTabSz="8445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055688" indent="-211138" defTabSz="8445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476375" indent="-209550" defTabSz="8445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898650" indent="-211138" defTabSz="8445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3558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8130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2702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7274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99EE7ED6-5EB6-4311-824E-1F9106E5C430}" type="slidenum">
              <a:rPr lang="en-US" altLang="zh-TW" sz="1200">
                <a:latin typeface="Calibri" panose="020F0502020204030204" pitchFamily="34" charset="0"/>
                <a:ea typeface="ＭＳ Ｐゴシック" panose="020B0600070205080204" pitchFamily="34" charset="-128"/>
              </a:rPr>
              <a:pPr algn="r" eaLnBrk="1" hangingPunct="1"/>
              <a:t>5</a:t>
            </a:fld>
            <a:endParaRPr lang="en-US" altLang="zh-TW" sz="12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1898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388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70" tIns="45285" rIns="90570" bIns="45285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Three active constituents in bitter melon know as steroidal saponins (charntin, insulin-like peptides, and alkaloids) are believed to be responsible for the blood-sugar lowering actions that could potential benefit individuals with diabetes mellitus.</a:t>
            </a:r>
            <a:br>
              <a:rPr lang="en-US" altLang="zh-TW" smtClean="0"/>
            </a:b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>Historically bitter melon has been used as a remedy for an assortment of conditions. The leaves and fruit have both been used to season soups and to make teas and beer.</a:t>
            </a:r>
            <a:br>
              <a:rPr lang="en-US" altLang="zh-TW" smtClean="0"/>
            </a:b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b="1" smtClean="0"/>
              <a:t>Possible Benefits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>Aids in sugar regulation by suppressing the neural response to sweet taste stimuli </a:t>
            </a:r>
          </a:p>
          <a:p>
            <a:r>
              <a:rPr lang="en-US" altLang="zh-TW" smtClean="0"/>
              <a:t>Useful for those with diabetes mellitus </a:t>
            </a:r>
          </a:p>
          <a:p>
            <a:r>
              <a:rPr lang="en-US" altLang="zh-TW" smtClean="0"/>
              <a:t>Lectins from bitter gourd may possess significant antilipolytic and lipogenic properties </a:t>
            </a:r>
          </a:p>
          <a:p>
            <a:r>
              <a:rPr lang="en-US" altLang="zh-TW" smtClean="0"/>
              <a:t>Useful as an emtic, purgative, and as an anthelmentic, in jaundice, and piles </a:t>
            </a:r>
          </a:p>
          <a:p>
            <a:r>
              <a:rPr lang="en-US" altLang="zh-TW" smtClean="0"/>
              <a:t>Indigestion </a:t>
            </a:r>
          </a:p>
          <a:p>
            <a:r>
              <a:rPr lang="en-US" altLang="zh-TW" smtClean="0"/>
              <a:t>Diabetes</a:t>
            </a:r>
          </a:p>
          <a:p>
            <a:pPr eaLnBrk="1" hangingPunct="1"/>
            <a:endParaRPr lang="zh-TW" altLang="zh-TW" smtClean="0"/>
          </a:p>
        </p:txBody>
      </p:sp>
      <p:sp>
        <p:nvSpPr>
          <p:cNvPr id="169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0" tIns="45285" rIns="90570" bIns="45285" anchor="b"/>
          <a:lstStyle>
            <a:lvl1pPr defTabSz="8445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685800" indent="-263525" defTabSz="8445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055688" indent="-211138" defTabSz="8445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476375" indent="-209550" defTabSz="8445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898650" indent="-211138" defTabSz="8445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3558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8130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2702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7274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A0E2A657-1244-47C5-91BF-E2EA977EB98F}" type="slidenum">
              <a:rPr lang="en-US" altLang="zh-TW" sz="1200">
                <a:latin typeface="Calibri" panose="020F0502020204030204" pitchFamily="34" charset="0"/>
                <a:ea typeface="ＭＳ Ｐゴシック" panose="020B0600070205080204" pitchFamily="34" charset="-128"/>
              </a:rPr>
              <a:pPr algn="r" eaLnBrk="1" hangingPunct="1"/>
              <a:t>7</a:t>
            </a:fld>
            <a:endParaRPr lang="en-US" altLang="zh-TW" sz="12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654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C305-76CE-48FD-96A1-6B179D6B123E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5EFB-D466-4A5A-8BAC-0CF0161FF25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C305-76CE-48FD-96A1-6B179D6B123E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5EFB-D466-4A5A-8BAC-0CF0161FF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C305-76CE-48FD-96A1-6B179D6B123E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5EFB-D466-4A5A-8BAC-0CF0161FF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C305-76CE-48FD-96A1-6B179D6B123E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5EFB-D466-4A5A-8BAC-0CF0161FF2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C305-76CE-48FD-96A1-6B179D6B123E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5EFB-D466-4A5A-8BAC-0CF0161FF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C305-76CE-48FD-96A1-6B179D6B123E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5EFB-D466-4A5A-8BAC-0CF0161FF2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C305-76CE-48FD-96A1-6B179D6B123E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5EFB-D466-4A5A-8BAC-0CF0161FF25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C305-76CE-48FD-96A1-6B179D6B123E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5EFB-D466-4A5A-8BAC-0CF0161FF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C305-76CE-48FD-96A1-6B179D6B123E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5EFB-D466-4A5A-8BAC-0CF0161FF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C305-76CE-48FD-96A1-6B179D6B123E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5EFB-D466-4A5A-8BAC-0CF0161FF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C305-76CE-48FD-96A1-6B179D6B123E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5EFB-D466-4A5A-8BAC-0CF0161FF25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65C305-76CE-48FD-96A1-6B179D6B123E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B65EFB-D466-4A5A-8BAC-0CF0161FF2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8001000" cy="24384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00FF"/>
                </a:solidFill>
              </a:rPr>
              <a:t>全新生活</a:t>
            </a:r>
            <a:r>
              <a:rPr lang="en-GB" sz="5400" b="1" dirty="0">
                <a:solidFill>
                  <a:srgbClr val="0000FF"/>
                </a:solidFill>
              </a:rPr>
              <a:t>™</a:t>
            </a:r>
            <a:r>
              <a:rPr lang="zh-TW" altLang="en-US" sz="5400" b="1" dirty="0">
                <a:solidFill>
                  <a:srgbClr val="0000FF"/>
                </a:solidFill>
              </a:rPr>
              <a:t>纖盈錠狀食</a:t>
            </a:r>
            <a:r>
              <a:rPr lang="zh-TW" altLang="en-US" sz="5400" b="1" dirty="0" smtClean="0">
                <a:solidFill>
                  <a:srgbClr val="0000FF"/>
                </a:solidFill>
              </a:rPr>
              <a:t>品</a:t>
            </a:r>
            <a:endParaRPr lang="en-US" altLang="zh-TW" sz="5400" b="1" dirty="0" smtClean="0">
              <a:solidFill>
                <a:srgbClr val="0000FF"/>
              </a:solidFill>
            </a:endParaRPr>
          </a:p>
          <a:p>
            <a:pPr algn="ctr"/>
            <a:r>
              <a:rPr lang="en-GB" sz="5400" dirty="0">
                <a:solidFill>
                  <a:srgbClr val="0000FF"/>
                </a:solidFill>
              </a:rPr>
              <a:t>TLS</a:t>
            </a:r>
            <a:r>
              <a:rPr lang="en-GB" sz="5400" baseline="30000" dirty="0">
                <a:solidFill>
                  <a:srgbClr val="0000FF"/>
                </a:solidFill>
              </a:rPr>
              <a:t>®</a:t>
            </a:r>
            <a:r>
              <a:rPr lang="en-GB" sz="5400" dirty="0">
                <a:solidFill>
                  <a:srgbClr val="0000FF"/>
                </a:solidFill>
              </a:rPr>
              <a:t> CORE</a:t>
            </a:r>
            <a:endParaRPr lang="en-US" sz="5400" dirty="0">
              <a:solidFill>
                <a:srgbClr val="0000FF"/>
              </a:solidFill>
            </a:endParaRPr>
          </a:p>
          <a:p>
            <a:pPr algn="ctr"/>
            <a:endParaRPr lang="en-US" sz="54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Rectangle 6"/>
          <p:cNvSpPr txBox="1">
            <a:spLocks noGrp="1" noChangeArrowheads="1"/>
          </p:cNvSpPr>
          <p:nvPr>
            <p:ph type="title"/>
          </p:nvPr>
        </p:nvSpPr>
        <p:spPr>
          <a:xfrm>
            <a:off x="2209800" y="6019800"/>
            <a:ext cx="5049838" cy="676275"/>
          </a:xfrm>
          <a:prstGeom prst="rect">
            <a:avLst/>
          </a:prstGeom>
        </p:spPr>
        <p:txBody>
          <a:bodyPr vert="horz" anchor="t">
            <a:normAutofit fontScale="925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r>
              <a:rPr lang="zh-TW" altLang="en-US" sz="2000" baseline="30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©</a:t>
            </a: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2016 </a:t>
            </a:r>
            <a:r>
              <a:rPr lang="zh-CN" altLang="en-US" sz="2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美安</a:t>
            </a: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台</a:t>
            </a:r>
            <a:r>
              <a:rPr lang="zh-CN" altLang="en-US" sz="2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灣公司版權所有</a:t>
            </a:r>
            <a:endParaRPr lang="en-US" altLang="zh-CN" sz="2000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indent="0" algn="ctr" defTabSz="457200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僅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供內部教育訓練使用</a:t>
            </a:r>
            <a:endParaRPr lang="en-US" altLang="zh-TW" sz="2000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indent="0" algn="ctr" defTabSz="457200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endParaRPr lang="zh-TW" alt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8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667000"/>
            <a:ext cx="6019800" cy="3352800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chemeClr val="tx1"/>
                </a:solidFill>
                <a:latin typeface="+mn-ea"/>
              </a:rPr>
              <a:t>産品代碼</a:t>
            </a:r>
            <a:r>
              <a:rPr lang="en-US" altLang="zh-TW" sz="3200" b="1" dirty="0">
                <a:solidFill>
                  <a:schemeClr val="tx1"/>
                </a:solidFill>
                <a:latin typeface="+mn-ea"/>
              </a:rPr>
              <a:t>: </a:t>
            </a:r>
            <a:r>
              <a:rPr lang="en-US" altLang="zh-TW" sz="3200" b="1" dirty="0" smtClean="0">
                <a:solidFill>
                  <a:schemeClr val="tx1"/>
                </a:solidFill>
                <a:latin typeface="+mn-ea"/>
              </a:rPr>
              <a:t>T6462</a:t>
            </a:r>
            <a:endParaRPr lang="en-US" altLang="zh-TW" sz="3200" b="1" dirty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3200" b="1" dirty="0">
                <a:solidFill>
                  <a:schemeClr val="tx1"/>
                </a:solidFill>
                <a:latin typeface="+mn-ea"/>
              </a:rPr>
              <a:t>容量</a:t>
            </a:r>
            <a:r>
              <a:rPr lang="en-US" altLang="zh-TW" sz="3200" b="1" dirty="0" smtClean="0">
                <a:solidFill>
                  <a:schemeClr val="tx1"/>
                </a:solidFill>
                <a:latin typeface="+mn-ea"/>
              </a:rPr>
              <a:t>:</a:t>
            </a:r>
            <a:r>
              <a:rPr lang="zh-TW" altLang="en-US" sz="32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TW" sz="3200" b="1" dirty="0" smtClean="0">
                <a:solidFill>
                  <a:schemeClr val="tx1"/>
                </a:solidFill>
                <a:latin typeface="+mn-ea"/>
              </a:rPr>
              <a:t>120</a:t>
            </a:r>
            <a:r>
              <a:rPr lang="zh-TW" altLang="en-US" sz="3200" b="1" dirty="0" smtClean="0">
                <a:solidFill>
                  <a:schemeClr val="tx1"/>
                </a:solidFill>
                <a:latin typeface="+mn-ea"/>
              </a:rPr>
              <a:t>粒</a:t>
            </a:r>
            <a:endParaRPr lang="zh-TW" altLang="en-US" sz="3200" b="1" dirty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3200" b="1" dirty="0" smtClean="0">
                <a:solidFill>
                  <a:schemeClr val="tx1"/>
                </a:solidFill>
                <a:latin typeface="+mn-ea"/>
              </a:rPr>
              <a:t>建議零售價</a:t>
            </a:r>
            <a:r>
              <a:rPr lang="en-US" altLang="zh-TW" sz="3200" b="1" dirty="0">
                <a:solidFill>
                  <a:schemeClr val="tx1"/>
                </a:solidFill>
                <a:latin typeface="+mn-ea"/>
              </a:rPr>
              <a:t>: NT$</a:t>
            </a:r>
            <a:r>
              <a:rPr lang="zh-TW" altLang="en-US" sz="32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TW" sz="3200" b="1" dirty="0" smtClean="0">
                <a:solidFill>
                  <a:schemeClr val="tx1"/>
                </a:solidFill>
                <a:latin typeface="+mn-ea"/>
              </a:rPr>
              <a:t>2,215</a:t>
            </a:r>
            <a:r>
              <a:rPr lang="zh-TW" altLang="en-US" sz="3200" b="1" dirty="0" smtClean="0">
                <a:solidFill>
                  <a:schemeClr val="tx1"/>
                </a:solidFill>
                <a:latin typeface="+mn-ea"/>
              </a:rPr>
              <a:t>元</a:t>
            </a:r>
            <a:endParaRPr lang="zh-TW" altLang="en-US" sz="3200" b="1" dirty="0">
              <a:solidFill>
                <a:schemeClr val="tx1"/>
              </a:solidFill>
              <a:latin typeface="+mn-ea"/>
            </a:endParaRPr>
          </a:p>
          <a:p>
            <a:pPr marL="45720" indent="0">
              <a:buNone/>
            </a:pP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057400"/>
            <a:ext cx="4572000" cy="457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854765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 smtClean="0">
                <a:solidFill>
                  <a:srgbClr val="0000FF"/>
                </a:solidFill>
              </a:rPr>
              <a:t>全新生活</a:t>
            </a:r>
            <a:r>
              <a:rPr lang="en-GB" sz="4800" b="1" dirty="0" smtClean="0">
                <a:solidFill>
                  <a:srgbClr val="0000FF"/>
                </a:solidFill>
              </a:rPr>
              <a:t>™</a:t>
            </a:r>
            <a:r>
              <a:rPr lang="zh-TW" altLang="en-US" sz="4800" b="1" dirty="0" smtClean="0">
                <a:solidFill>
                  <a:srgbClr val="0000FF"/>
                </a:solidFill>
              </a:rPr>
              <a:t>纖盈錠狀食品</a:t>
            </a:r>
            <a:endParaRPr lang="en-US" altLang="zh-TW" sz="4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05000"/>
            <a:ext cx="7924800" cy="4419600"/>
          </a:xfrm>
        </p:spPr>
        <p:txBody>
          <a:bodyPr>
            <a:normAutofit/>
          </a:bodyPr>
          <a:lstStyle/>
          <a:p>
            <a:pPr marL="45720" indent="0" fontAlgn="base">
              <a:buNone/>
            </a:pPr>
            <a:r>
              <a:rPr lang="zh-TW" altLang="en-US" sz="3200" b="1" dirty="0" smtClean="0">
                <a:latin typeface="+mj-ea"/>
                <a:ea typeface="+mj-ea"/>
              </a:rPr>
              <a:t>全</a:t>
            </a:r>
            <a:r>
              <a:rPr lang="zh-TW" altLang="en-US" sz="3200" b="1" dirty="0">
                <a:latin typeface="+mj-ea"/>
                <a:ea typeface="+mj-ea"/>
              </a:rPr>
              <a:t>新生活™纖盈錠狀食品中主要含有植物性的成分白腎豆萃取物及</a:t>
            </a:r>
            <a:r>
              <a:rPr lang="nl-NL" sz="3200" b="1" dirty="0" smtClean="0">
                <a:latin typeface="+mj-ea"/>
                <a:ea typeface="+mj-ea"/>
              </a:rPr>
              <a:t>LeptiCore</a:t>
            </a:r>
            <a:r>
              <a:rPr lang="en-US" altLang="zh-TW" sz="3200" b="1" baseline="30000" dirty="0" smtClean="0">
                <a:latin typeface="+mj-ea"/>
                <a:ea typeface="+mj-ea"/>
              </a:rPr>
              <a:t>TM</a:t>
            </a:r>
            <a:r>
              <a:rPr lang="zh-TW" altLang="en-US" sz="3200" b="1" dirty="0" smtClean="0">
                <a:latin typeface="+mj-ea"/>
                <a:ea typeface="+mj-ea"/>
              </a:rPr>
              <a:t>專利</a:t>
            </a:r>
            <a:r>
              <a:rPr lang="zh-TW" altLang="en-US" sz="3200" b="1" dirty="0">
                <a:latin typeface="+mj-ea"/>
                <a:ea typeface="+mj-ea"/>
              </a:rPr>
              <a:t>配方成分、苦瓜萃取物、以及維生素</a:t>
            </a:r>
            <a:r>
              <a:rPr lang="en-US" altLang="zh-TW" sz="3200" b="1" dirty="0">
                <a:latin typeface="+mj-ea"/>
                <a:ea typeface="+mj-ea"/>
              </a:rPr>
              <a:t>A(</a:t>
            </a:r>
            <a:r>
              <a:rPr lang="zh-TW" altLang="en-US" sz="3200" b="1" dirty="0">
                <a:latin typeface="+mj-ea"/>
                <a:ea typeface="+mj-ea"/>
              </a:rPr>
              <a:t>來自</a:t>
            </a:r>
            <a:r>
              <a:rPr lang="en-US" altLang="zh-TW" sz="3200" b="1" dirty="0">
                <a:latin typeface="+mj-ea"/>
                <a:ea typeface="+mj-ea"/>
              </a:rPr>
              <a:t>β</a:t>
            </a:r>
            <a:r>
              <a:rPr lang="en-US" sz="3200" b="1" dirty="0">
                <a:latin typeface="+mj-ea"/>
                <a:ea typeface="+mj-ea"/>
              </a:rPr>
              <a:t>-</a:t>
            </a:r>
            <a:r>
              <a:rPr lang="zh-TW" altLang="en-US" sz="3200" b="1" dirty="0">
                <a:latin typeface="+mj-ea"/>
                <a:ea typeface="+mj-ea"/>
              </a:rPr>
              <a:t>胡蘿蔔素</a:t>
            </a:r>
            <a:r>
              <a:rPr lang="en-US" altLang="zh-TW" sz="3200" b="1" dirty="0">
                <a:latin typeface="+mj-ea"/>
                <a:ea typeface="+mj-ea"/>
              </a:rPr>
              <a:t>)</a:t>
            </a:r>
            <a:r>
              <a:rPr lang="zh-TW" altLang="en-US" sz="3200" b="1" dirty="0">
                <a:latin typeface="+mj-ea"/>
                <a:ea typeface="+mj-ea"/>
              </a:rPr>
              <a:t>、礦物質、鈣及鉻，配合運動，將有助維持健康窈窕。</a:t>
            </a:r>
            <a:endParaRPr lang="en-US" sz="3200" b="1" dirty="0">
              <a:latin typeface="+mj-ea"/>
              <a:ea typeface="+mj-ea"/>
            </a:endParaRPr>
          </a:p>
          <a:p>
            <a:pPr marL="45720" indent="0" fontAlgn="base">
              <a:buNone/>
            </a:pPr>
            <a:endParaRPr lang="en-US" altLang="zh-TW" sz="3200" b="1" dirty="0" smtClean="0">
              <a:latin typeface="+mj-ea"/>
              <a:ea typeface="+mj-ea"/>
            </a:endParaRPr>
          </a:p>
          <a:p>
            <a:pPr marL="45720" indent="0" fontAlgn="base">
              <a:buNone/>
            </a:pPr>
            <a:r>
              <a:rPr lang="zh-TW" altLang="en-US" sz="3200" b="1" dirty="0" smtClean="0">
                <a:latin typeface="+mj-ea"/>
                <a:ea typeface="+mj-ea"/>
              </a:rPr>
              <a:t>讓</a:t>
            </a:r>
            <a:r>
              <a:rPr lang="zh-TW" altLang="en-US" sz="3200" b="1" dirty="0">
                <a:latin typeface="+mj-ea"/>
                <a:ea typeface="+mj-ea"/>
              </a:rPr>
              <a:t>全新生活™纖盈錠狀食品幫您達到窈窕目標，找回健康！</a:t>
            </a:r>
            <a:endParaRPr lang="en-US" sz="3200" b="1" dirty="0">
              <a:latin typeface="+mj-ea"/>
              <a:ea typeface="+mj-ea"/>
            </a:endParaRPr>
          </a:p>
          <a:p>
            <a:endParaRPr lang="en-US" sz="3200" dirty="0">
              <a:latin typeface="+mj-ea"/>
              <a:ea typeface="+mj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854765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 smtClean="0">
                <a:solidFill>
                  <a:srgbClr val="0000FF"/>
                </a:solidFill>
              </a:rPr>
              <a:t>全新生活</a:t>
            </a:r>
            <a:r>
              <a:rPr lang="en-GB" sz="4800" b="1" dirty="0" smtClean="0">
                <a:solidFill>
                  <a:srgbClr val="0000FF"/>
                </a:solidFill>
              </a:rPr>
              <a:t>™</a:t>
            </a:r>
            <a:r>
              <a:rPr lang="zh-TW" altLang="en-US" sz="4800" b="1" dirty="0" smtClean="0">
                <a:solidFill>
                  <a:srgbClr val="0000FF"/>
                </a:solidFill>
              </a:rPr>
              <a:t>纖盈錠狀食品</a:t>
            </a:r>
            <a:endParaRPr lang="en-US" altLang="zh-TW" sz="4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43000" y="2438400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zh-TW" altLang="en-US" dirty="0" smtClean="0"/>
              <a:t>先看看我們吃了甚麼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89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3700" y="228600"/>
            <a:ext cx="81534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36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國人攝取最多之熱量</a:t>
            </a:r>
            <a:r>
              <a:rPr lang="en-US" altLang="zh-TW" sz="36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6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碳水化合物</a:t>
            </a:r>
            <a:r>
              <a:rPr lang="en-US" altLang="zh-TW" sz="36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醣類</a:t>
            </a:r>
            <a:r>
              <a:rPr lang="en-US" altLang="zh-TW" sz="36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)~</a:t>
            </a:r>
            <a:br>
              <a:rPr lang="en-US" altLang="zh-TW" sz="36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3600" dirty="0">
              <a:solidFill>
                <a:srgbClr val="0000FF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3781" name="Picture 5" descr="991008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676400"/>
            <a:ext cx="7696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6348546" y="6400800"/>
            <a:ext cx="25987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b="1" i="1" dirty="0">
                <a:ea typeface="標楷體" panose="03000509000000000000" pitchFamily="65" charset="-120"/>
              </a:rPr>
              <a:t>董氏</a:t>
            </a:r>
            <a:r>
              <a:rPr lang="zh-TW" altLang="en-US" b="1" i="1" dirty="0" smtClean="0">
                <a:ea typeface="標楷體" panose="03000509000000000000" pitchFamily="65" charset="-120"/>
              </a:rPr>
              <a:t>基金會</a:t>
            </a:r>
            <a:r>
              <a:rPr lang="en-US" altLang="zh-TW" b="1" i="1" dirty="0" smtClean="0">
                <a:ea typeface="標楷體" panose="03000509000000000000" pitchFamily="65" charset="-120"/>
              </a:rPr>
              <a:t>2011/04/13</a:t>
            </a:r>
            <a:endParaRPr lang="zh-TW" altLang="en-US" b="1" i="1" dirty="0">
              <a:ea typeface="標楷體" panose="03000509000000000000" pitchFamily="65" charset="-120"/>
            </a:endParaRPr>
          </a:p>
        </p:txBody>
      </p:sp>
      <p:sp>
        <p:nvSpPr>
          <p:cNvPr id="203783" name="Oval 7"/>
          <p:cNvSpPr>
            <a:spLocks noChangeArrowheads="1"/>
          </p:cNvSpPr>
          <p:nvPr/>
        </p:nvSpPr>
        <p:spPr bwMode="auto">
          <a:xfrm>
            <a:off x="3962400" y="5620789"/>
            <a:ext cx="1371600" cy="533400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3784" name="Oval 8"/>
          <p:cNvSpPr>
            <a:spLocks noChangeArrowheads="1"/>
          </p:cNvSpPr>
          <p:nvPr/>
        </p:nvSpPr>
        <p:spPr bwMode="auto">
          <a:xfrm>
            <a:off x="6962140" y="5645727"/>
            <a:ext cx="1371600" cy="533400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68646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1" y="1371600"/>
            <a:ext cx="8221132" cy="5181600"/>
          </a:xfrm>
        </p:spPr>
        <p:txBody>
          <a:bodyPr>
            <a:normAutofit/>
          </a:bodyPr>
          <a:lstStyle/>
          <a:p>
            <a:pPr marL="45720" lvl="1" indent="0">
              <a:buNone/>
            </a:pP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 白</a:t>
            </a:r>
            <a:r>
              <a:rPr lang="zh-TW" altLang="en-US" sz="4400" b="1" dirty="0">
                <a:solidFill>
                  <a:schemeClr val="accent1">
                    <a:lumMod val="75000"/>
                  </a:schemeClr>
                </a:solidFill>
              </a:rPr>
              <a:t>腎豆 </a:t>
            </a:r>
            <a:r>
              <a:rPr lang="en-US" altLang="zh-TW" sz="4400" b="1" dirty="0">
                <a:solidFill>
                  <a:schemeClr val="accent1">
                    <a:lumMod val="75000"/>
                  </a:schemeClr>
                </a:solidFill>
              </a:rPr>
              <a:t>(white kidney bean)</a:t>
            </a:r>
          </a:p>
          <a:p>
            <a:pPr lvl="1"/>
            <a:r>
              <a:rPr lang="zh-TW" altLang="zh-TW" sz="3600" b="1" dirty="0" smtClean="0">
                <a:latin typeface="+mn-ea"/>
              </a:rPr>
              <a:t>在白腎豆中發現成份Phase</a:t>
            </a:r>
            <a:r>
              <a:rPr lang="zh-TW" altLang="en-US" sz="3600" b="1" dirty="0" smtClean="0">
                <a:latin typeface="+mn-ea"/>
              </a:rPr>
              <a:t>o</a:t>
            </a:r>
            <a:r>
              <a:rPr lang="zh-TW" altLang="zh-TW" sz="3600" b="1" dirty="0" smtClean="0">
                <a:latin typeface="+mn-ea"/>
              </a:rPr>
              <a:t>larmin，</a:t>
            </a:r>
            <a:r>
              <a:rPr lang="zh-TW" altLang="en-US" sz="3600" b="1" dirty="0" smtClean="0">
                <a:latin typeface="+mn-ea"/>
              </a:rPr>
              <a:t>可有助健康管理及維持窈窕</a:t>
            </a:r>
            <a:r>
              <a:rPr lang="zh-TW" altLang="zh-TW" sz="3600" b="1" dirty="0" smtClean="0">
                <a:latin typeface="+mn-ea"/>
              </a:rPr>
              <a:t>。</a:t>
            </a:r>
            <a:endParaRPr lang="zh-TW" altLang="en-US" sz="3600" b="1" dirty="0" smtClean="0">
              <a:latin typeface="+mn-ea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22860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altLang="zh-TW" sz="4400" b="1" dirty="0">
              <a:solidFill>
                <a:srgbClr val="0000FF"/>
              </a:solidFill>
              <a:effectLst/>
              <a:latin typeface="微軟正黑體" panose="020B0604030504040204" pitchFamily="34" charset="-120"/>
              <a:ea typeface="+mj-ea"/>
              <a:cs typeface="+mj-cs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2000" y="457200"/>
            <a:ext cx="6400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SzPct val="128000"/>
              <a:buNone/>
            </a:pPr>
            <a:r>
              <a:rPr lang="zh-TW" altLang="en-US" sz="4800" b="1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+mj-ea"/>
                <a:cs typeface="+mj-cs"/>
              </a:rPr>
              <a:t>營養素</a:t>
            </a:r>
            <a:endParaRPr lang="en-US" sz="4800" b="1" dirty="0">
              <a:solidFill>
                <a:srgbClr val="0000FF"/>
              </a:solidFill>
              <a:effectLst/>
              <a:latin typeface="微軟正黑體" panose="020B0604030504040204" pitchFamily="34" charset="-120"/>
              <a:ea typeface="+mj-ea"/>
              <a:cs typeface="+mj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018" y="5680683"/>
            <a:ext cx="2078982" cy="116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50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38200" y="1625600"/>
            <a:ext cx="7924800" cy="3352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altLang="zh-TW" sz="4400" b="1" dirty="0" err="1" smtClean="0">
                <a:solidFill>
                  <a:schemeClr val="accent1">
                    <a:lumMod val="75000"/>
                  </a:schemeClr>
                </a:solidFill>
              </a:rPr>
              <a:t>LeptiCore</a:t>
            </a:r>
            <a:r>
              <a:rPr lang="en-US" altLang="zh-TW" sz="4400" b="1" baseline="30000" dirty="0" smtClean="0">
                <a:solidFill>
                  <a:schemeClr val="accent1">
                    <a:lumMod val="75000"/>
                  </a:schemeClr>
                </a:solidFill>
                <a:latin typeface="+mj-ea"/>
              </a:rPr>
              <a:t> </a:t>
            </a:r>
            <a:r>
              <a:rPr lang="en-US" altLang="zh-TW" sz="4400" b="1" baseline="30000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TM </a:t>
            </a:r>
            <a:endParaRPr lang="en-GB" sz="4400" b="1" baseline="30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LeptiCore</a:t>
            </a:r>
            <a:r>
              <a:rPr lang="en-US" altLang="zh-TW" sz="3600" b="1" baseline="30000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 </a:t>
            </a:r>
            <a:r>
              <a:rPr lang="en-US" altLang="zh-TW" sz="3600" b="1" baseline="30000" dirty="0">
                <a:solidFill>
                  <a:schemeClr val="tx1"/>
                </a:solidFill>
                <a:latin typeface="+mj-ea"/>
              </a:rPr>
              <a:t>TM</a:t>
            </a:r>
            <a:r>
              <a:rPr lang="en-US" altLang="zh-TW" sz="3600" b="1" baseline="30000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 </a:t>
            </a:r>
            <a:r>
              <a:rPr lang="zh-TW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為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專利配方，由植物多醣體（阿拉伯膠、關華豆膠、刺槐豆膠）、石榴萃取物、藍綠藻及</a:t>
            </a:r>
            <a:r>
              <a:rPr lang="en-US" altLang="zh-TW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β-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胡蘿蔔素所組成，可以促進健康窈窕目標。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990600" y="685800"/>
            <a:ext cx="6400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SzPct val="128000"/>
              <a:buNone/>
              <a:defRPr/>
            </a:pPr>
            <a:r>
              <a:rPr lang="zh-TW" altLang="en-US" sz="4800" b="1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+mj-ea"/>
                <a:cs typeface="+mj-cs"/>
              </a:rPr>
              <a:t>營養素</a:t>
            </a:r>
            <a:endParaRPr lang="en-US" sz="4800" b="1" dirty="0">
              <a:solidFill>
                <a:srgbClr val="0000FF"/>
              </a:solidFill>
              <a:effectLst/>
              <a:latin typeface="微軟正黑體" panose="020B0604030504040204" pitchFamily="34" charset="-12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678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371600"/>
            <a:ext cx="8458200" cy="4525963"/>
          </a:xfrm>
        </p:spPr>
        <p:txBody>
          <a:bodyPr>
            <a:normAutofit lnSpcReduction="10000"/>
          </a:bodyPr>
          <a:lstStyle/>
          <a:p>
            <a:pPr marL="45720" lvl="1" indent="0">
              <a:buNone/>
              <a:defRPr/>
            </a:pPr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</a:rPr>
              <a:t>苦瓜</a:t>
            </a:r>
            <a:r>
              <a:rPr lang="zh-TW" altLang="en-US" sz="4400" b="1" dirty="0">
                <a:solidFill>
                  <a:schemeClr val="accent1">
                    <a:lumMod val="75000"/>
                  </a:schemeClr>
                </a:solidFill>
              </a:rPr>
              <a:t>萃取物 </a:t>
            </a:r>
            <a:endParaRPr lang="en-US" altLang="zh-TW" sz="44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zh-TW" altLang="en-US" sz="3600" b="1" dirty="0" smtClean="0">
                <a:latin typeface="+mn-ea"/>
              </a:rPr>
              <a:t>苦瓜生長在熱帶地區，在南美洲廣泛栽種作為食用植物，幫助調節及代謝。</a:t>
            </a:r>
            <a:endParaRPr lang="en-US" altLang="zh-TW" sz="3600" b="1" dirty="0" smtClean="0">
              <a:latin typeface="+mn-ea"/>
            </a:endParaRPr>
          </a:p>
          <a:p>
            <a:pPr lvl="1">
              <a:defRPr/>
            </a:pPr>
            <a:r>
              <a:rPr lang="zh-TW" altLang="en-US" sz="3600" b="1" dirty="0" smtClean="0">
                <a:latin typeface="+mn-ea"/>
              </a:rPr>
              <a:t>苦瓜</a:t>
            </a:r>
            <a:r>
              <a:rPr lang="zh-TW" altLang="en-US" sz="3600" b="1" dirty="0">
                <a:latin typeface="+mn-ea"/>
              </a:rPr>
              <a:t>含有數種天然的生物鹼、糖苷、生物肽、南瓜籽胺酸、苦瓜甙、葫蘆素及苦瓜蛋白等植物</a:t>
            </a:r>
            <a:r>
              <a:rPr lang="zh-TW" altLang="en-US" sz="3600" b="1" dirty="0" smtClean="0">
                <a:latin typeface="+mn-ea"/>
              </a:rPr>
              <a:t>成分</a:t>
            </a:r>
            <a:r>
              <a:rPr lang="zh-TW" altLang="en-US" sz="3600" b="1" dirty="0" smtClean="0">
                <a:latin typeface="新細明體"/>
                <a:ea typeface="新細明體"/>
              </a:rPr>
              <a:t>，</a:t>
            </a:r>
            <a:r>
              <a:rPr lang="zh-TW" altLang="en-US" sz="3600" b="1" dirty="0" smtClean="0">
                <a:latin typeface="+mn-ea"/>
              </a:rPr>
              <a:t>有助健康維持。</a:t>
            </a:r>
            <a:endParaRPr lang="en-US" altLang="zh-TW" sz="3600" b="1" strike="sngStrike" dirty="0">
              <a:solidFill>
                <a:srgbClr val="FF0000"/>
              </a:solidFill>
              <a:latin typeface="+mn-ea"/>
            </a:endParaRPr>
          </a:p>
          <a:p>
            <a:pPr marL="365760" lvl="1" indent="0">
              <a:buNone/>
              <a:defRPr/>
            </a:pPr>
            <a:r>
              <a:rPr lang="zh-TW" altLang="en-US" dirty="0" smtClean="0">
                <a:latin typeface="+mn-ea"/>
              </a:rPr>
              <a:t>                                           </a:t>
            </a:r>
            <a:endParaRPr lang="en-US" altLang="zh-TW" dirty="0" smtClean="0">
              <a:latin typeface="+mn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950" y="5041001"/>
            <a:ext cx="2194750" cy="1713124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533400" y="457200"/>
            <a:ext cx="6400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SzPct val="128000"/>
              <a:buNone/>
              <a:defRPr/>
            </a:pPr>
            <a:r>
              <a:rPr lang="zh-TW" altLang="en-US" sz="4800" b="1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+mj-ea"/>
                <a:cs typeface="+mj-cs"/>
              </a:rPr>
              <a:t>營養素</a:t>
            </a:r>
            <a:endParaRPr lang="en-US" sz="4800" b="1" dirty="0">
              <a:solidFill>
                <a:srgbClr val="0000FF"/>
              </a:solidFill>
              <a:effectLst/>
              <a:latin typeface="微軟正黑體" panose="020B0604030504040204" pitchFamily="34" charset="-12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254857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8229600" cy="3352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鉻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/>
            </a:r>
            <a:b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+mn-ea"/>
              </a:rPr>
            </a:br>
            <a:r>
              <a:rPr lang="zh-TW" altLang="zh-TW" sz="3200" b="1" dirty="0"/>
              <a:t>膳食中的鉻是必要的</a:t>
            </a:r>
            <a:r>
              <a:rPr lang="zh-TW" altLang="zh-TW" sz="3200" b="1"/>
              <a:t>微量</a:t>
            </a:r>
            <a:r>
              <a:rPr lang="zh-TW" altLang="zh-TW" sz="3200" b="1" smtClean="0"/>
              <a:t>礦物質。</a:t>
            </a:r>
            <a:r>
              <a:rPr lang="zh-TW" altLang="zh-TW" sz="3200" b="1" dirty="0"/>
              <a:t>由於在新陳代謝方面扮演了重要的角色，許多人把鉻視為不可或缺的礦物質。</a:t>
            </a:r>
          </a:p>
          <a:p>
            <a:pPr marL="45720" indent="0">
              <a:buNone/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838200"/>
            <a:ext cx="6400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SzPct val="128000"/>
              <a:buNone/>
              <a:defRPr/>
            </a:pPr>
            <a:r>
              <a:rPr lang="zh-TW" altLang="en-US" sz="4800" b="1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+mj-ea"/>
                <a:cs typeface="+mj-cs"/>
              </a:rPr>
              <a:t>營養素</a:t>
            </a:r>
            <a:endParaRPr lang="en-US" sz="4800" b="1" dirty="0">
              <a:solidFill>
                <a:srgbClr val="0000FF"/>
              </a:solidFill>
              <a:effectLst/>
              <a:latin typeface="微軟正黑體" panose="020B0604030504040204" pitchFamily="34" charset="-12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562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4400" y="1752600"/>
            <a:ext cx="8077200" cy="3352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</a:rPr>
              <a:t>鈣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奶類含有豐富的鈣，其他含豐富鈣質的食物包括羽衣甘藍、大白菜、芥菜、綠花椰菜、青江菜及豆腐。鈣是一種必需礦物質，具有多方面的健康好處。</a:t>
            </a: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en-GB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TW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有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助於維持骨骼與牙齒的正常發育及健</a:t>
            </a:r>
            <a:r>
              <a:rPr lang="zh-TW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康</a:t>
            </a:r>
            <a:endParaRPr lang="en-US" altLang="zh-TW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TW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幫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助血液正常的凝固功</a:t>
            </a:r>
            <a:r>
              <a:rPr lang="zh-TW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能</a:t>
            </a:r>
            <a:endParaRPr lang="en-US" altLang="zh-TW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TW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有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助於肌肉與心臟的正常收縮及神經的感應</a:t>
            </a:r>
            <a:r>
              <a:rPr lang="zh-TW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性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2000" y="685800"/>
            <a:ext cx="6400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zh-TW" altLang="en-US" sz="4800" b="1" dirty="0" smtClean="0">
                <a:solidFill>
                  <a:srgbClr val="0000FF"/>
                </a:solidFill>
              </a:rPr>
              <a:t>營養素</a:t>
            </a:r>
            <a:endParaRPr lang="en-US" sz="4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404</Words>
  <Application>Microsoft Office PowerPoint</Application>
  <PresentationFormat>如螢幕大小 (4:3)</PresentationFormat>
  <Paragraphs>45</Paragraphs>
  <Slides>10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Slipstream</vt:lpstr>
      <vt:lpstr>© 2016 美安台灣公司版權所有 僅供內部教育訓練使用 </vt:lpstr>
      <vt:lpstr>PowerPoint 簡報</vt:lpstr>
      <vt:lpstr>先看看我們吃了甚麼</vt:lpstr>
      <vt:lpstr>國人攝取最多之熱量 ~碳水化合物(醣類)~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 2016 美安臺灣公司版權所有 僅供內部教育訓練使用</dc:title>
  <dc:creator>Nancy Fang</dc:creator>
  <cp:lastModifiedBy>Mindy Huang</cp:lastModifiedBy>
  <cp:revision>39</cp:revision>
  <dcterms:created xsi:type="dcterms:W3CDTF">2016-01-21T19:17:20Z</dcterms:created>
  <dcterms:modified xsi:type="dcterms:W3CDTF">2018-03-13T08:54:36Z</dcterms:modified>
</cp:coreProperties>
</file>